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79" r:id="rId4"/>
    <p:sldId id="280" r:id="rId5"/>
    <p:sldId id="281" r:id="rId6"/>
    <p:sldId id="282" r:id="rId7"/>
    <p:sldId id="283" r:id="rId8"/>
    <p:sldId id="284" r:id="rId9"/>
    <p:sldId id="285" r:id="rId10"/>
    <p:sldId id="287" r:id="rId11"/>
    <p:sldId id="286"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1E1E20"/>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2536" autoAdjust="0"/>
    <p:restoredTop sz="95596" autoAdjust="0"/>
  </p:normalViewPr>
  <p:slideViewPr>
    <p:cSldViewPr>
      <p:cViewPr>
        <p:scale>
          <a:sx n="70" d="100"/>
          <a:sy n="70" d="100"/>
        </p:scale>
        <p:origin x="-1152" y="-16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558E16-1AE1-4C6C-A8B4-B1F6F5F1ED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3DA34-5070-473F-9DAA-E768955C675A}"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CC2C5-FE0E-48AB-B6D1-CF14EAD2FB64}"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B9F68-43D9-4D07-93BF-33479BD63350}"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B9F68-43D9-4D07-93BF-33479BD63350}"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B9F68-43D9-4D07-93BF-33479BD63350}"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B9F68-43D9-4D07-93BF-33479BD63350}"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B9F68-43D9-4D07-93BF-33479BD63350}"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61988" y="990600"/>
            <a:ext cx="7767664" cy="4224350"/>
          </a:xfrm>
          <a:effectLst>
            <a:outerShdw dist="17961" dir="2700000" algn="ctr" rotWithShape="0">
              <a:srgbClr val="000000"/>
            </a:outerShdw>
          </a:effectLst>
        </p:spPr>
        <p:txBody>
          <a:bodyPr/>
          <a:lstStyle/>
          <a:p>
            <a:pPr algn="ctr"/>
            <a:r>
              <a:rPr lang="ru-RU" sz="4500" dirty="0" smtClean="0"/>
              <a:t>Учиться быть врачом- это значит учиться быть человеком . Медицина  для истинного врача больше чем профессия - она образ жизни.</a:t>
            </a:r>
            <a:endParaRPr lang="ru-RU" sz="4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Валентина Павловна Антонова </a:t>
            </a:r>
            <a:endParaRPr lang="ru-RU" dirty="0"/>
          </a:p>
        </p:txBody>
      </p:sp>
      <p:sp>
        <p:nvSpPr>
          <p:cNvPr id="4" name="Текст 3"/>
          <p:cNvSpPr>
            <a:spLocks noGrp="1"/>
          </p:cNvSpPr>
          <p:nvPr>
            <p:ph type="body" sz="half" idx="2"/>
          </p:nvPr>
        </p:nvSpPr>
        <p:spPr>
          <a:xfrm>
            <a:off x="1792288" y="5286388"/>
            <a:ext cx="6065860" cy="885812"/>
          </a:xfrm>
        </p:spPr>
        <p:txBody>
          <a:bodyPr/>
          <a:lstStyle/>
          <a:p>
            <a:pPr algn="ctr"/>
            <a:endParaRPr lang="ru-RU" sz="2400" dirty="0"/>
          </a:p>
        </p:txBody>
      </p:sp>
      <p:pic>
        <p:nvPicPr>
          <p:cNvPr id="1026" name="Picture 2"/>
          <p:cNvPicPr>
            <a:picLocks noGrp="1" noChangeAspect="1" noChangeArrowheads="1"/>
          </p:cNvPicPr>
          <p:nvPr>
            <p:ph type="pic" idx="1"/>
          </p:nvPr>
        </p:nvPicPr>
        <p:blipFill>
          <a:blip r:embed="rId2"/>
          <a:srcRect l="5843" r="5843"/>
          <a:stretch>
            <a:fillRect/>
          </a:stretch>
        </p:blipFill>
        <p:spPr bwMode="auto">
          <a:xfrm>
            <a:off x="1792288" y="612775"/>
            <a:ext cx="6065837" cy="467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28860" y="685800"/>
            <a:ext cx="5929354" cy="1100126"/>
          </a:xfrm>
        </p:spPr>
        <p:txBody>
          <a:bodyPr/>
          <a:lstStyle/>
          <a:p>
            <a:r>
              <a:rPr lang="ru-RU" sz="4000" dirty="0" smtClean="0">
                <a:solidFill>
                  <a:srgbClr val="4D4D4D"/>
                </a:solidFill>
              </a:rPr>
              <a:t> </a:t>
            </a:r>
            <a:endParaRPr lang="en-US" sz="4000" dirty="0">
              <a:solidFill>
                <a:srgbClr val="4D4D4D"/>
              </a:solidFill>
            </a:endParaRPr>
          </a:p>
        </p:txBody>
      </p:sp>
      <p:sp>
        <p:nvSpPr>
          <p:cNvPr id="60419" name="Rectangle 3"/>
          <p:cNvSpPr>
            <a:spLocks noGrp="1" noChangeArrowheads="1"/>
          </p:cNvSpPr>
          <p:nvPr>
            <p:ph type="body" idx="1"/>
          </p:nvPr>
        </p:nvSpPr>
        <p:spPr>
          <a:xfrm>
            <a:off x="1981200" y="785795"/>
            <a:ext cx="6934200" cy="5111768"/>
          </a:xfrm>
        </p:spPr>
        <p:txBody>
          <a:bodyPr/>
          <a:lstStyle/>
          <a:p>
            <a:pPr>
              <a:lnSpc>
                <a:spcPct val="80000"/>
              </a:lnSpc>
              <a:buNone/>
            </a:pPr>
            <a:r>
              <a:rPr lang="ru-RU" sz="1800" dirty="0">
                <a:solidFill>
                  <a:srgbClr val="4D4D4D"/>
                </a:solidFill>
              </a:rPr>
              <a:t> </a:t>
            </a:r>
            <a:r>
              <a:rPr lang="ru-RU" sz="1800" dirty="0" smtClean="0">
                <a:solidFill>
                  <a:srgbClr val="4D4D4D"/>
                </a:solidFill>
              </a:rPr>
              <a:t>      </a:t>
            </a:r>
            <a:endParaRPr lang="ru-RU" sz="1800" dirty="0" smtClean="0">
              <a:solidFill>
                <a:srgbClr val="4D4D4D"/>
              </a:solidFill>
              <a:latin typeface="Times New Roman" pitchFamily="18" charset="0"/>
              <a:cs typeface="Times New Roman" pitchFamily="18" charset="0"/>
            </a:endParaRPr>
          </a:p>
          <a:p>
            <a:pPr>
              <a:lnSpc>
                <a:spcPct val="80000"/>
              </a:lnSpc>
              <a:buNone/>
            </a:pPr>
            <a:r>
              <a:rPr lang="ru-RU" sz="2000" dirty="0" smtClean="0">
                <a:solidFill>
                  <a:srgbClr val="4D4D4D"/>
                </a:solidFill>
                <a:latin typeface="Times New Roman" pitchFamily="18" charset="0"/>
                <a:cs typeface="Times New Roman" pitchFamily="18" charset="0"/>
              </a:rPr>
              <a:t>          Если Вы думаете, что это весь рассказ о династии Курьяновых , вы ошибаетесь. </a:t>
            </a:r>
          </a:p>
          <a:p>
            <a:pPr>
              <a:lnSpc>
                <a:spcPct val="80000"/>
              </a:lnSpc>
              <a:buNone/>
            </a:pPr>
            <a:r>
              <a:rPr lang="ru-RU" sz="2000" dirty="0" smtClean="0">
                <a:solidFill>
                  <a:srgbClr val="4D4D4D"/>
                </a:solidFill>
                <a:latin typeface="Times New Roman" pitchFamily="18" charset="0"/>
                <a:cs typeface="Times New Roman" pitchFamily="18" charset="0"/>
              </a:rPr>
              <a:t>          Родной брат Александра Михайловича – Курьянов </a:t>
            </a:r>
          </a:p>
          <a:p>
            <a:pPr>
              <a:lnSpc>
                <a:spcPct val="80000"/>
              </a:lnSpc>
              <a:buNone/>
            </a:pPr>
            <a:r>
              <a:rPr lang="ru-RU" sz="2000" dirty="0" smtClean="0">
                <a:solidFill>
                  <a:srgbClr val="4D4D4D"/>
                </a:solidFill>
                <a:latin typeface="Times New Roman" pitchFamily="18" charset="0"/>
                <a:cs typeface="Times New Roman" pitchFamily="18" charset="0"/>
              </a:rPr>
              <a:t>      Павел  Михайлович  тоже врач, он много лет работает  врачом скорой медицинской помощи. В настоящее </a:t>
            </a:r>
            <a:r>
              <a:rPr lang="ru-RU" sz="2000" dirty="0" smtClean="0">
                <a:solidFill>
                  <a:srgbClr val="4D4D4D"/>
                </a:solidFill>
                <a:latin typeface="Times New Roman" pitchFamily="18" charset="0"/>
                <a:cs typeface="Times New Roman" pitchFamily="18" charset="0"/>
              </a:rPr>
              <a:t>время он  </a:t>
            </a:r>
            <a:r>
              <a:rPr lang="ru-RU" sz="2000" dirty="0" smtClean="0">
                <a:solidFill>
                  <a:srgbClr val="4D4D4D"/>
                </a:solidFill>
                <a:latin typeface="Times New Roman" pitchFamily="18" charset="0"/>
                <a:cs typeface="Times New Roman" pitchFamily="18" charset="0"/>
              </a:rPr>
              <a:t>возглавляет одну из городских станций скорой медицинской помощи . Женат , имеет сына и дочь. И супруга </a:t>
            </a:r>
            <a:r>
              <a:rPr lang="ru-RU" sz="2000" dirty="0" smtClean="0">
                <a:solidFill>
                  <a:srgbClr val="4D4D4D"/>
                </a:solidFill>
                <a:latin typeface="Times New Roman" pitchFamily="18" charset="0"/>
                <a:cs typeface="Times New Roman" pitchFamily="18" charset="0"/>
              </a:rPr>
              <a:t>,и </a:t>
            </a:r>
            <a:r>
              <a:rPr lang="ru-RU" sz="2000" dirty="0" smtClean="0">
                <a:solidFill>
                  <a:srgbClr val="4D4D4D"/>
                </a:solidFill>
                <a:latin typeface="Times New Roman" pitchFamily="18" charset="0"/>
                <a:cs typeface="Times New Roman" pitchFamily="18" charset="0"/>
              </a:rPr>
              <a:t>дочка тоже медицинские работники . Но это  совсем другая история . </a:t>
            </a:r>
          </a:p>
          <a:p>
            <a:pPr>
              <a:lnSpc>
                <a:spcPct val="80000"/>
              </a:lnSpc>
              <a:buNone/>
            </a:pPr>
            <a:r>
              <a:rPr lang="ru-RU" sz="2000" dirty="0" smtClean="0">
                <a:solidFill>
                  <a:srgbClr val="4D4D4D"/>
                </a:solidFill>
                <a:latin typeface="Times New Roman" pitchFamily="18" charset="0"/>
                <a:cs typeface="Times New Roman" pitchFamily="18" charset="0"/>
              </a:rPr>
              <a:t>          Вот так  жизнь  одного человека </a:t>
            </a:r>
            <a:r>
              <a:rPr lang="ru-RU" sz="2000" dirty="0" smtClean="0">
                <a:solidFill>
                  <a:srgbClr val="4D4D4D"/>
                </a:solidFill>
                <a:latin typeface="Times New Roman" pitchFamily="18" charset="0"/>
                <a:cs typeface="Times New Roman" pitchFamily="18" charset="0"/>
              </a:rPr>
              <a:t>определила </a:t>
            </a:r>
            <a:r>
              <a:rPr lang="ru-RU" sz="2000" dirty="0" smtClean="0">
                <a:solidFill>
                  <a:srgbClr val="4D4D4D"/>
                </a:solidFill>
                <a:latin typeface="Times New Roman" pitchFamily="18" charset="0"/>
                <a:cs typeface="Times New Roman" pitchFamily="18" charset="0"/>
              </a:rPr>
              <a:t>судьбу целой семьи.   </a:t>
            </a:r>
          </a:p>
          <a:p>
            <a:pPr>
              <a:lnSpc>
                <a:spcPct val="80000"/>
              </a:lnSpc>
              <a:buNone/>
            </a:pPr>
            <a:r>
              <a:rPr lang="ru-RU" sz="2000" dirty="0" smtClean="0">
                <a:solidFill>
                  <a:srgbClr val="4D4D4D"/>
                </a:solidFill>
                <a:latin typeface="Times New Roman" pitchFamily="18" charset="0"/>
                <a:cs typeface="Times New Roman" pitchFamily="18" charset="0"/>
              </a:rPr>
              <a:t>           Врачебная династия семьи </a:t>
            </a:r>
            <a:r>
              <a:rPr lang="ru-RU" sz="2000" smtClean="0">
                <a:solidFill>
                  <a:srgbClr val="4D4D4D"/>
                </a:solidFill>
                <a:latin typeface="Times New Roman" pitchFamily="18" charset="0"/>
                <a:cs typeface="Times New Roman" pitchFamily="18" charset="0"/>
              </a:rPr>
              <a:t>Курьяновых успешно </a:t>
            </a:r>
            <a:r>
              <a:rPr lang="ru-RU" sz="2000" dirty="0" smtClean="0">
                <a:solidFill>
                  <a:srgbClr val="4D4D4D"/>
                </a:solidFill>
                <a:latin typeface="Times New Roman" pitchFamily="18" charset="0"/>
                <a:cs typeface="Times New Roman" pitchFamily="18" charset="0"/>
              </a:rPr>
              <a:t>продолжает  свою работу по охране здоровья  населения города Астрахани .</a:t>
            </a:r>
          </a:p>
          <a:p>
            <a:pPr>
              <a:lnSpc>
                <a:spcPct val="80000"/>
              </a:lnSpc>
              <a:buNone/>
            </a:pPr>
            <a:r>
              <a:rPr lang="ru-RU" sz="2000" dirty="0" smtClean="0">
                <a:solidFill>
                  <a:srgbClr val="4D4D4D"/>
                </a:solidFill>
              </a:rPr>
              <a:t>         </a:t>
            </a:r>
            <a:endParaRPr lang="en-US" sz="2000" dirty="0">
              <a:solidFill>
                <a:srgbClr val="4D4D4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009650" y="1279525"/>
            <a:ext cx="7315200" cy="715963"/>
          </a:xfrm>
        </p:spPr>
        <p:txBody>
          <a:bodyPr/>
          <a:lstStyle/>
          <a:p>
            <a:r>
              <a:rPr lang="en-US" sz="3700"/>
              <a:t>Slide master</a:t>
            </a:r>
            <a:endParaRPr lang="ru-RU" sz="3700"/>
          </a:p>
        </p:txBody>
      </p:sp>
      <p:sp>
        <p:nvSpPr>
          <p:cNvPr id="17413" name="Rectangle 5"/>
          <p:cNvSpPr>
            <a:spLocks noGrp="1" noChangeArrowheads="1"/>
          </p:cNvSpPr>
          <p:nvPr>
            <p:ph type="body" idx="1"/>
          </p:nvPr>
        </p:nvSpPr>
        <p:spPr>
          <a:xfrm>
            <a:off x="990600" y="2057400"/>
            <a:ext cx="7315200" cy="4191000"/>
          </a:xfrm>
        </p:spPr>
        <p:txBody>
          <a:bodyPr/>
          <a:lstStyle/>
          <a:p>
            <a:pPr>
              <a:lnSpc>
                <a:spcPct val="80000"/>
              </a:lnSpc>
            </a:pPr>
            <a:r>
              <a:rPr lang="en-US" altLang="ko-KR" sz="2000">
                <a:latin typeface="Verdana" pitchFamily="34" charset="0"/>
                <a:ea typeface="굴림" charset="-127"/>
              </a:rPr>
              <a:t>Your Text here</a:t>
            </a:r>
          </a:p>
          <a:p>
            <a:pPr>
              <a:lnSpc>
                <a:spcPct val="80000"/>
              </a:lnSpc>
            </a:pPr>
            <a:endParaRPr lang="en-US" altLang="ko-KR" sz="2000">
              <a:latin typeface="Verdana" pitchFamily="34" charset="0"/>
              <a:ea typeface="굴림" charset="-127"/>
            </a:endParaRPr>
          </a:p>
          <a:p>
            <a:pPr>
              <a:lnSpc>
                <a:spcPct val="80000"/>
              </a:lnSpc>
            </a:pPr>
            <a:r>
              <a:rPr lang="en-US" altLang="ko-KR" sz="2000">
                <a:latin typeface="Verdana" pitchFamily="34" charset="0"/>
                <a:ea typeface="굴림"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nSpc>
                <a:spcPct val="80000"/>
              </a:lnSpc>
            </a:pPr>
            <a:endParaRPr lang="en-US" altLang="ko-KR" sz="2000">
              <a:latin typeface="Verdana" pitchFamily="34" charset="0"/>
              <a:ea typeface="굴림" charset="-127"/>
            </a:endParaRPr>
          </a:p>
          <a:p>
            <a:pPr>
              <a:lnSpc>
                <a:spcPct val="80000"/>
              </a:lnSpc>
            </a:pPr>
            <a:r>
              <a:rPr lang="en-US" altLang="ko-KR" sz="2000">
                <a:latin typeface="Verdana" pitchFamily="34" charset="0"/>
                <a:ea typeface="굴림" charset="-127"/>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en-US" sz="2000"/>
          </a:p>
          <a:p>
            <a:pPr>
              <a:lnSpc>
                <a:spcPct val="80000"/>
              </a:lnSpc>
            </a:pPr>
            <a:endParaRPr lang="ru-RU" sz="2000"/>
          </a:p>
        </p:txBody>
      </p:sp>
      <p:pic>
        <p:nvPicPr>
          <p:cNvPr id="17414" name="Picture 6"/>
          <p:cNvPicPr>
            <a:picLocks noChangeAspect="1" noChangeArrowheads="1"/>
          </p:cNvPicPr>
          <p:nvPr/>
        </p:nvPicPr>
        <p:blipFill>
          <a:blip r:embed="rId3"/>
          <a:srcRect/>
          <a:stretch>
            <a:fillRect/>
          </a:stretch>
        </p:blipFill>
        <p:spPr bwMode="auto">
          <a:xfrm>
            <a:off x="-2500362" y="-285776"/>
            <a:ext cx="17116425" cy="11630025"/>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28860" y="685800"/>
            <a:ext cx="5929354" cy="1100126"/>
          </a:xfrm>
        </p:spPr>
        <p:txBody>
          <a:bodyPr/>
          <a:lstStyle/>
          <a:p>
            <a:r>
              <a:rPr lang="ru-RU" sz="4000" b="1" dirty="0" smtClean="0">
                <a:solidFill>
                  <a:srgbClr val="4D4D4D"/>
                </a:solidFill>
                <a:latin typeface="Times New Roman" pitchFamily="18" charset="0"/>
                <a:cs typeface="Times New Roman" pitchFamily="18" charset="0"/>
              </a:rPr>
              <a:t>           Курьянов</a:t>
            </a:r>
            <a:br>
              <a:rPr lang="ru-RU" sz="4000" b="1" dirty="0" smtClean="0">
                <a:solidFill>
                  <a:srgbClr val="4D4D4D"/>
                </a:solidFill>
                <a:latin typeface="Times New Roman" pitchFamily="18" charset="0"/>
                <a:cs typeface="Times New Roman" pitchFamily="18" charset="0"/>
              </a:rPr>
            </a:br>
            <a:r>
              <a:rPr lang="ru-RU" sz="4000" b="1" dirty="0" smtClean="0">
                <a:solidFill>
                  <a:srgbClr val="4D4D4D"/>
                </a:solidFill>
                <a:latin typeface="Times New Roman" pitchFamily="18" charset="0"/>
                <a:cs typeface="Times New Roman" pitchFamily="18" charset="0"/>
              </a:rPr>
              <a:t>Александр Михайлович</a:t>
            </a:r>
            <a:endParaRPr lang="en-US" sz="4000" b="1" dirty="0">
              <a:solidFill>
                <a:srgbClr val="4D4D4D"/>
              </a:solidFill>
              <a:latin typeface="Times New Roman" pitchFamily="18" charset="0"/>
              <a:cs typeface="Times New Roman" pitchFamily="18" charset="0"/>
            </a:endParaRPr>
          </a:p>
        </p:txBody>
      </p:sp>
      <p:sp>
        <p:nvSpPr>
          <p:cNvPr id="60419" name="Rectangle 3"/>
          <p:cNvSpPr>
            <a:spLocks noGrp="1" noChangeArrowheads="1"/>
          </p:cNvSpPr>
          <p:nvPr>
            <p:ph type="body" idx="1"/>
          </p:nvPr>
        </p:nvSpPr>
        <p:spPr>
          <a:xfrm>
            <a:off x="1981200" y="1857363"/>
            <a:ext cx="6934200" cy="4040199"/>
          </a:xfrm>
        </p:spPr>
        <p:txBody>
          <a:bodyPr/>
          <a:lstStyle/>
          <a:p>
            <a:pPr>
              <a:lnSpc>
                <a:spcPct val="80000"/>
              </a:lnSpc>
              <a:buNone/>
            </a:pPr>
            <a:r>
              <a:rPr lang="ru-RU" sz="1800" dirty="0">
                <a:solidFill>
                  <a:srgbClr val="4D4D4D"/>
                </a:solidFill>
              </a:rPr>
              <a:t> </a:t>
            </a:r>
            <a:r>
              <a:rPr lang="ru-RU" sz="1800" dirty="0" smtClean="0">
                <a:solidFill>
                  <a:srgbClr val="4D4D4D"/>
                </a:solidFill>
              </a:rPr>
              <a:t>      </a:t>
            </a:r>
          </a:p>
          <a:p>
            <a:pPr>
              <a:lnSpc>
                <a:spcPct val="80000"/>
              </a:lnSpc>
              <a:buNone/>
            </a:pPr>
            <a:r>
              <a:rPr lang="ru-RU" sz="1800" dirty="0" smtClean="0">
                <a:solidFill>
                  <a:srgbClr val="4D4D4D"/>
                </a:solidFill>
              </a:rPr>
              <a:t>           </a:t>
            </a:r>
            <a:r>
              <a:rPr lang="ru-RU" sz="2000" dirty="0" smtClean="0">
                <a:solidFill>
                  <a:srgbClr val="4D4D4D"/>
                </a:solidFill>
                <a:latin typeface="Times New Roman" pitchFamily="18" charset="0"/>
                <a:cs typeface="Times New Roman" pitchFamily="18" charset="0"/>
              </a:rPr>
              <a:t>Александр Михайлович родился 20.02.1955 года в городе Астрахани. Закончил  школу с золотой медалью и поступил  в Астраханский государственный медицинский  институт им. А.В. Луначарского. Выбор  института был не случайным- ярким примером любви к медицине, примером врачебного долга, дисциплины и трудолюбия  была его  мама Валентина Павловна  Антонова . Выпускница  Астраханского  медицинского института  врач с незаурядными способностями, многие годы  подготавливала   средних медицинских работников</a:t>
            </a:r>
          </a:p>
          <a:p>
            <a:pPr>
              <a:lnSpc>
                <a:spcPct val="80000"/>
              </a:lnSpc>
              <a:buNone/>
            </a:pPr>
            <a:r>
              <a:rPr lang="ru-RU" sz="2000" dirty="0">
                <a:solidFill>
                  <a:srgbClr val="4D4D4D"/>
                </a:solidFill>
                <a:latin typeface="Times New Roman" pitchFamily="18" charset="0"/>
                <a:cs typeface="Times New Roman" pitchFamily="18" charset="0"/>
              </a:rPr>
              <a:t> </a:t>
            </a:r>
            <a:r>
              <a:rPr lang="ru-RU" sz="2000" dirty="0" smtClean="0">
                <a:solidFill>
                  <a:srgbClr val="4D4D4D"/>
                </a:solidFill>
                <a:latin typeface="Times New Roman" pitchFamily="18" charset="0"/>
                <a:cs typeface="Times New Roman" pitchFamily="18" charset="0"/>
              </a:rPr>
              <a:t>    ( медицинских сестер, акушерок, фельдшеров) на базе Астраханского медицинского училища в качестве заведующей учебной частью .</a:t>
            </a:r>
            <a:endParaRPr lang="en-US" sz="2000" dirty="0">
              <a:solidFill>
                <a:srgbClr val="4D4D4D"/>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Валентина Павловна Антонова </a:t>
            </a:r>
            <a:endParaRPr lang="ru-RU" dirty="0"/>
          </a:p>
        </p:txBody>
      </p:sp>
      <p:sp>
        <p:nvSpPr>
          <p:cNvPr id="4" name="Текст 3"/>
          <p:cNvSpPr>
            <a:spLocks noGrp="1"/>
          </p:cNvSpPr>
          <p:nvPr>
            <p:ph type="body" sz="half" idx="2"/>
          </p:nvPr>
        </p:nvSpPr>
        <p:spPr>
          <a:xfrm>
            <a:off x="1792288" y="5286388"/>
            <a:ext cx="6065860" cy="885812"/>
          </a:xfrm>
        </p:spPr>
        <p:txBody>
          <a:bodyPr/>
          <a:lstStyle/>
          <a:p>
            <a:pPr algn="ctr"/>
            <a:r>
              <a:rPr lang="ru-RU" sz="2400" dirty="0" smtClean="0"/>
              <a:t>Валентина Павловна  Антонова</a:t>
            </a:r>
            <a:endParaRPr lang="ru-RU" sz="2400" dirty="0"/>
          </a:p>
        </p:txBody>
      </p:sp>
      <p:pic>
        <p:nvPicPr>
          <p:cNvPr id="175107" name="Picture 3"/>
          <p:cNvPicPr>
            <a:picLocks noGrp="1" noChangeAspect="1" noChangeArrowheads="1"/>
          </p:cNvPicPr>
          <p:nvPr>
            <p:ph type="pic" idx="1"/>
          </p:nvPr>
        </p:nvPicPr>
        <p:blipFill>
          <a:blip r:embed="rId2" cstate="print"/>
          <a:srcRect l="6847" r="6847"/>
          <a:stretch>
            <a:fillRect/>
          </a:stretch>
        </p:blipFill>
        <p:spPr bwMode="auto">
          <a:xfrm>
            <a:off x="1792288" y="612774"/>
            <a:ext cx="6065860" cy="4673613"/>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28860" y="685800"/>
            <a:ext cx="5929354" cy="1100126"/>
          </a:xfrm>
        </p:spPr>
        <p:txBody>
          <a:bodyPr/>
          <a:lstStyle/>
          <a:p>
            <a:r>
              <a:rPr lang="ru-RU" sz="4000" dirty="0" smtClean="0">
                <a:solidFill>
                  <a:srgbClr val="4D4D4D"/>
                </a:solidFill>
              </a:rPr>
              <a:t>           </a:t>
            </a:r>
            <a:r>
              <a:rPr lang="ru-RU" sz="4000" b="1" dirty="0" smtClean="0">
                <a:solidFill>
                  <a:srgbClr val="4D4D4D"/>
                </a:solidFill>
                <a:latin typeface="Times New Roman" pitchFamily="18" charset="0"/>
                <a:cs typeface="Times New Roman" pitchFamily="18" charset="0"/>
              </a:rPr>
              <a:t>Семья</a:t>
            </a:r>
            <a:endParaRPr lang="en-US" sz="4000" b="1" dirty="0">
              <a:solidFill>
                <a:srgbClr val="4D4D4D"/>
              </a:solidFill>
              <a:latin typeface="Times New Roman" pitchFamily="18" charset="0"/>
              <a:cs typeface="Times New Roman" pitchFamily="18" charset="0"/>
            </a:endParaRPr>
          </a:p>
        </p:txBody>
      </p:sp>
      <p:sp>
        <p:nvSpPr>
          <p:cNvPr id="60419" name="Rectangle 3"/>
          <p:cNvSpPr>
            <a:spLocks noGrp="1" noChangeArrowheads="1"/>
          </p:cNvSpPr>
          <p:nvPr>
            <p:ph type="body" idx="1"/>
          </p:nvPr>
        </p:nvSpPr>
        <p:spPr>
          <a:xfrm>
            <a:off x="1981200" y="1714487"/>
            <a:ext cx="6934200" cy="4183075"/>
          </a:xfrm>
        </p:spPr>
        <p:txBody>
          <a:bodyPr/>
          <a:lstStyle/>
          <a:p>
            <a:pPr>
              <a:lnSpc>
                <a:spcPct val="80000"/>
              </a:lnSpc>
              <a:buNone/>
            </a:pPr>
            <a:r>
              <a:rPr lang="ru-RU" sz="1800" dirty="0">
                <a:solidFill>
                  <a:srgbClr val="4D4D4D"/>
                </a:solidFill>
              </a:rPr>
              <a:t> </a:t>
            </a:r>
            <a:r>
              <a:rPr lang="ru-RU" sz="1800" dirty="0" smtClean="0">
                <a:solidFill>
                  <a:srgbClr val="4D4D4D"/>
                </a:solidFill>
              </a:rPr>
              <a:t>      </a:t>
            </a:r>
            <a:r>
              <a:rPr lang="ru-RU" sz="2000" dirty="0" smtClean="0">
                <a:solidFill>
                  <a:srgbClr val="4D4D4D"/>
                </a:solidFill>
              </a:rPr>
              <a:t>         </a:t>
            </a:r>
            <a:r>
              <a:rPr lang="ru-RU" sz="2000" dirty="0" smtClean="0">
                <a:solidFill>
                  <a:srgbClr val="4D4D4D"/>
                </a:solidFill>
                <a:latin typeface="Times New Roman" pitchFamily="18" charset="0"/>
                <a:cs typeface="Times New Roman" pitchFamily="18" charset="0"/>
              </a:rPr>
              <a:t>Однажды встретил </a:t>
            </a:r>
            <a:r>
              <a:rPr lang="ru-RU" sz="2000" dirty="0" smtClean="0">
                <a:solidFill>
                  <a:srgbClr val="4D4D4D"/>
                </a:solidFill>
                <a:latin typeface="Times New Roman" pitchFamily="18" charset="0"/>
                <a:cs typeface="Times New Roman" pitchFamily="18" charset="0"/>
              </a:rPr>
              <a:t>- на </a:t>
            </a:r>
            <a:r>
              <a:rPr lang="ru-RU" sz="2000" dirty="0" smtClean="0">
                <a:solidFill>
                  <a:srgbClr val="4D4D4D"/>
                </a:solidFill>
                <a:latin typeface="Times New Roman" pitchFamily="18" charset="0"/>
                <a:cs typeface="Times New Roman" pitchFamily="18" charset="0"/>
              </a:rPr>
              <a:t>век полюбил.  Восемнадцатилетний молодой студент  сделал выбор, Наташа </a:t>
            </a:r>
            <a:r>
              <a:rPr lang="ru-RU" sz="2000" dirty="0" smtClean="0">
                <a:solidFill>
                  <a:srgbClr val="4D4D4D"/>
                </a:solidFill>
                <a:latin typeface="Times New Roman" pitchFamily="18" charset="0"/>
                <a:cs typeface="Times New Roman" pitchFamily="18" charset="0"/>
              </a:rPr>
              <a:t>Федорова,  </a:t>
            </a:r>
            <a:r>
              <a:rPr lang="ru-RU" sz="2000" dirty="0" smtClean="0">
                <a:solidFill>
                  <a:srgbClr val="4D4D4D"/>
                </a:solidFill>
                <a:latin typeface="Times New Roman" pitchFamily="18" charset="0"/>
                <a:cs typeface="Times New Roman" pitchFamily="18" charset="0"/>
              </a:rPr>
              <a:t>его однокурсница ,стала  его избранницей .   Ранняя женитьба и  рождение дочери  Екатерины Михайловны  не повлияли на успеваемость  Александра Михайловича. Он работал и учился. А встреча  с выдающимся  и талантливым врачом – </a:t>
            </a:r>
            <a:r>
              <a:rPr lang="ru-RU" sz="2000" dirty="0" err="1" smtClean="0">
                <a:solidFill>
                  <a:srgbClr val="4D4D4D"/>
                </a:solidFill>
                <a:latin typeface="Times New Roman" pitchFamily="18" charset="0"/>
                <a:cs typeface="Times New Roman" pitchFamily="18" charset="0"/>
              </a:rPr>
              <a:t>дерматовенерологом</a:t>
            </a:r>
            <a:r>
              <a:rPr lang="ru-RU" sz="2000" dirty="0" smtClean="0">
                <a:solidFill>
                  <a:srgbClr val="4D4D4D"/>
                </a:solidFill>
                <a:latin typeface="Times New Roman" pitchFamily="18" charset="0"/>
                <a:cs typeface="Times New Roman" pitchFamily="18" charset="0"/>
              </a:rPr>
              <a:t>  Павлом Михайловичем  </a:t>
            </a:r>
            <a:r>
              <a:rPr lang="ru-RU" sz="2000" dirty="0" err="1" smtClean="0">
                <a:solidFill>
                  <a:srgbClr val="4D4D4D"/>
                </a:solidFill>
                <a:latin typeface="Times New Roman" pitchFamily="18" charset="0"/>
                <a:cs typeface="Times New Roman" pitchFamily="18" charset="0"/>
              </a:rPr>
              <a:t>Штаньковым</a:t>
            </a:r>
            <a:r>
              <a:rPr lang="ru-RU" sz="2000" dirty="0" smtClean="0">
                <a:solidFill>
                  <a:srgbClr val="4D4D4D"/>
                </a:solidFill>
                <a:latin typeface="Times New Roman" pitchFamily="18" charset="0"/>
                <a:cs typeface="Times New Roman" pitchFamily="18" charset="0"/>
              </a:rPr>
              <a:t> определила его будущую  специальность  «</a:t>
            </a:r>
            <a:r>
              <a:rPr lang="ru-RU" sz="2000" dirty="0" err="1" smtClean="0">
                <a:solidFill>
                  <a:srgbClr val="4D4D4D"/>
                </a:solidFill>
                <a:latin typeface="Times New Roman" pitchFamily="18" charset="0"/>
                <a:cs typeface="Times New Roman" pitchFamily="18" charset="0"/>
              </a:rPr>
              <a:t>Дерматовенерология</a:t>
            </a:r>
            <a:r>
              <a:rPr lang="ru-RU" sz="2000" dirty="0" smtClean="0">
                <a:solidFill>
                  <a:srgbClr val="4D4D4D"/>
                </a:solidFill>
                <a:latin typeface="Times New Roman" pitchFamily="18" charset="0"/>
                <a:cs typeface="Times New Roman" pitchFamily="18" charset="0"/>
              </a:rPr>
              <a:t>».   </a:t>
            </a:r>
          </a:p>
          <a:p>
            <a:pPr>
              <a:lnSpc>
                <a:spcPct val="80000"/>
              </a:lnSpc>
              <a:buNone/>
            </a:pPr>
            <a:r>
              <a:rPr lang="ru-RU" sz="2000" dirty="0" smtClean="0">
                <a:solidFill>
                  <a:srgbClr val="4D4D4D"/>
                </a:solidFill>
                <a:latin typeface="Times New Roman" pitchFamily="18" charset="0"/>
                <a:cs typeface="Times New Roman" pitchFamily="18" charset="0"/>
              </a:rPr>
              <a:t>         По  окончании  интернатуры  </a:t>
            </a:r>
            <a:r>
              <a:rPr lang="ru-RU" sz="2000" dirty="0" smtClean="0">
                <a:solidFill>
                  <a:srgbClr val="4D4D4D"/>
                </a:solidFill>
                <a:latin typeface="Times New Roman" pitchFamily="18" charset="0"/>
                <a:cs typeface="Times New Roman" pitchFamily="18" charset="0"/>
              </a:rPr>
              <a:t>в 1978 году молодой </a:t>
            </a:r>
            <a:r>
              <a:rPr lang="ru-RU" sz="2000" dirty="0" smtClean="0">
                <a:solidFill>
                  <a:srgbClr val="4D4D4D"/>
                </a:solidFill>
                <a:latin typeface="Times New Roman" pitchFamily="18" charset="0"/>
                <a:cs typeface="Times New Roman" pitchFamily="18" charset="0"/>
              </a:rPr>
              <a:t>специалист  Курьянов А.М. приступил  к работе в должности врача –</a:t>
            </a:r>
            <a:r>
              <a:rPr lang="ru-RU" sz="2000" dirty="0" err="1" smtClean="0">
                <a:solidFill>
                  <a:srgbClr val="4D4D4D"/>
                </a:solidFill>
                <a:latin typeface="Times New Roman" pitchFamily="18" charset="0"/>
                <a:cs typeface="Times New Roman" pitchFamily="18" charset="0"/>
              </a:rPr>
              <a:t>дерматовенеролога</a:t>
            </a:r>
            <a:r>
              <a:rPr lang="ru-RU" sz="2000" dirty="0" smtClean="0">
                <a:solidFill>
                  <a:srgbClr val="4D4D4D"/>
                </a:solidFill>
                <a:latin typeface="Times New Roman" pitchFamily="18" charset="0"/>
                <a:cs typeface="Times New Roman" pitchFamily="18" charset="0"/>
              </a:rPr>
              <a:t> , в городской поликлинике №2, где он работает и в настоящее время</a:t>
            </a:r>
            <a:r>
              <a:rPr lang="ru-RU" sz="2000" dirty="0" smtClean="0">
                <a:solidFill>
                  <a:srgbClr val="4D4D4D"/>
                </a:solidFill>
              </a:rPr>
              <a:t>.  </a:t>
            </a:r>
            <a:endParaRPr lang="en-US" sz="2000" dirty="0">
              <a:solidFill>
                <a:srgbClr val="4D4D4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28860" y="685800"/>
            <a:ext cx="5929354" cy="1100126"/>
          </a:xfrm>
        </p:spPr>
        <p:txBody>
          <a:bodyPr/>
          <a:lstStyle/>
          <a:p>
            <a:r>
              <a:rPr lang="ru-RU" sz="4000" b="1" dirty="0" smtClean="0">
                <a:solidFill>
                  <a:srgbClr val="4D4D4D"/>
                </a:solidFill>
              </a:rPr>
              <a:t>           </a:t>
            </a:r>
            <a:r>
              <a:rPr lang="ru-RU" sz="4000" b="1" dirty="0" smtClean="0">
                <a:solidFill>
                  <a:srgbClr val="4D4D4D"/>
                </a:solidFill>
                <a:latin typeface="Times New Roman" pitchFamily="18" charset="0"/>
                <a:cs typeface="Times New Roman" pitchFamily="18" charset="0"/>
              </a:rPr>
              <a:t>Наталья Николаевна  Курьянова </a:t>
            </a:r>
            <a:endParaRPr lang="en-US" sz="4000" b="1" dirty="0">
              <a:solidFill>
                <a:srgbClr val="4D4D4D"/>
              </a:solidFill>
              <a:latin typeface="Times New Roman" pitchFamily="18" charset="0"/>
              <a:cs typeface="Times New Roman" pitchFamily="18" charset="0"/>
            </a:endParaRPr>
          </a:p>
        </p:txBody>
      </p:sp>
      <p:sp>
        <p:nvSpPr>
          <p:cNvPr id="60419" name="Rectangle 3"/>
          <p:cNvSpPr>
            <a:spLocks noGrp="1" noChangeArrowheads="1"/>
          </p:cNvSpPr>
          <p:nvPr>
            <p:ph type="body" idx="1"/>
          </p:nvPr>
        </p:nvSpPr>
        <p:spPr>
          <a:xfrm>
            <a:off x="1981200" y="1857363"/>
            <a:ext cx="6934200" cy="4040199"/>
          </a:xfrm>
        </p:spPr>
        <p:txBody>
          <a:bodyPr/>
          <a:lstStyle/>
          <a:p>
            <a:pPr>
              <a:lnSpc>
                <a:spcPct val="80000"/>
              </a:lnSpc>
              <a:buNone/>
            </a:pPr>
            <a:r>
              <a:rPr lang="ru-RU" sz="1800" dirty="0">
                <a:solidFill>
                  <a:srgbClr val="4D4D4D"/>
                </a:solidFill>
              </a:rPr>
              <a:t> </a:t>
            </a:r>
            <a:r>
              <a:rPr lang="ru-RU" sz="1800" dirty="0" smtClean="0">
                <a:solidFill>
                  <a:srgbClr val="4D4D4D"/>
                </a:solidFill>
              </a:rPr>
              <a:t>      </a:t>
            </a:r>
          </a:p>
          <a:p>
            <a:pPr>
              <a:lnSpc>
                <a:spcPct val="80000"/>
              </a:lnSpc>
              <a:buNone/>
            </a:pPr>
            <a:r>
              <a:rPr lang="ru-RU" sz="2000" dirty="0" smtClean="0">
                <a:solidFill>
                  <a:srgbClr val="4D4D4D"/>
                </a:solidFill>
              </a:rPr>
              <a:t>          </a:t>
            </a:r>
            <a:r>
              <a:rPr lang="ru-RU" sz="2000" dirty="0" smtClean="0">
                <a:solidFill>
                  <a:srgbClr val="4D4D4D"/>
                </a:solidFill>
                <a:latin typeface="Times New Roman" pitchFamily="18" charset="0"/>
                <a:cs typeface="Times New Roman" pitchFamily="18" charset="0"/>
              </a:rPr>
              <a:t>Супруга Александра Михайловича тоже из семьи  </a:t>
            </a:r>
            <a:r>
              <a:rPr lang="ru-RU" sz="2000" dirty="0" smtClean="0">
                <a:solidFill>
                  <a:srgbClr val="4D4D4D"/>
                </a:solidFill>
                <a:latin typeface="Times New Roman" pitchFamily="18" charset="0"/>
                <a:cs typeface="Times New Roman" pitchFamily="18" charset="0"/>
              </a:rPr>
              <a:t>врачей.  </a:t>
            </a:r>
            <a:r>
              <a:rPr lang="ru-RU" sz="2000" dirty="0" smtClean="0">
                <a:solidFill>
                  <a:srgbClr val="4D4D4D"/>
                </a:solidFill>
                <a:latin typeface="Times New Roman" pitchFamily="18" charset="0"/>
                <a:cs typeface="Times New Roman" pitchFamily="18" charset="0"/>
              </a:rPr>
              <a:t>Наталья Николаевна  дочь профессора Федорова Н.И. , который в свою очередь  был учителем  врачей, прославивших  русскую медицину в области неврологии. </a:t>
            </a:r>
          </a:p>
          <a:p>
            <a:pPr>
              <a:lnSpc>
                <a:spcPct val="80000"/>
              </a:lnSpc>
              <a:buNone/>
            </a:pPr>
            <a:r>
              <a:rPr lang="ru-RU" sz="2000" dirty="0" smtClean="0">
                <a:solidFill>
                  <a:srgbClr val="4D4D4D"/>
                </a:solidFill>
                <a:latin typeface="Times New Roman" pitchFamily="18" charset="0"/>
                <a:cs typeface="Times New Roman" pitchFamily="18" charset="0"/>
              </a:rPr>
              <a:t>           Наталья Николаевна много работала , она не позволяла себе пользоваться именем отца и стала его достойным продолжением, начала  свою деятельность  на кафедре в должности  аспиранта , затем защитила кандидатскую,  в последствии докторскую диссертации. </a:t>
            </a:r>
            <a:endParaRPr lang="en-US" sz="2000" dirty="0">
              <a:solidFill>
                <a:srgbClr val="4D4D4D"/>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Валентина Павловна Антонова </a:t>
            </a:r>
            <a:endParaRPr lang="ru-RU" dirty="0"/>
          </a:p>
        </p:txBody>
      </p:sp>
      <p:sp>
        <p:nvSpPr>
          <p:cNvPr id="4" name="Текст 3"/>
          <p:cNvSpPr>
            <a:spLocks noGrp="1"/>
          </p:cNvSpPr>
          <p:nvPr>
            <p:ph type="body" sz="half" idx="2"/>
          </p:nvPr>
        </p:nvSpPr>
        <p:spPr>
          <a:xfrm>
            <a:off x="1792288" y="5286388"/>
            <a:ext cx="6065860" cy="885812"/>
          </a:xfrm>
        </p:spPr>
        <p:txBody>
          <a:bodyPr/>
          <a:lstStyle/>
          <a:p>
            <a:pPr algn="ctr"/>
            <a:r>
              <a:rPr lang="ru-RU" sz="2400" dirty="0" smtClean="0"/>
              <a:t>Наталья Николаевна Курьянова на рабочем месте  </a:t>
            </a:r>
            <a:endParaRPr lang="ru-RU" sz="2400" dirty="0"/>
          </a:p>
        </p:txBody>
      </p:sp>
      <p:pic>
        <p:nvPicPr>
          <p:cNvPr id="176130" name="Picture 2"/>
          <p:cNvPicPr>
            <a:picLocks noGrp="1" noChangeAspect="1" noChangeArrowheads="1"/>
          </p:cNvPicPr>
          <p:nvPr>
            <p:ph type="pic" idx="1"/>
          </p:nvPr>
        </p:nvPicPr>
        <p:blipFill>
          <a:blip r:embed="rId2"/>
          <a:srcRect l="6518" r="6518"/>
          <a:stretch>
            <a:fillRect/>
          </a:stretch>
        </p:blipFill>
        <p:spPr bwMode="auto">
          <a:xfrm>
            <a:off x="1792288" y="612775"/>
            <a:ext cx="6065837" cy="467360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Валентина Павловна Антонова </a:t>
            </a:r>
            <a:endParaRPr lang="ru-RU" dirty="0"/>
          </a:p>
        </p:txBody>
      </p:sp>
      <p:sp>
        <p:nvSpPr>
          <p:cNvPr id="4" name="Текст 3"/>
          <p:cNvSpPr>
            <a:spLocks noGrp="1"/>
          </p:cNvSpPr>
          <p:nvPr>
            <p:ph type="body" sz="half" idx="2"/>
          </p:nvPr>
        </p:nvSpPr>
        <p:spPr>
          <a:xfrm>
            <a:off x="1792288" y="5286388"/>
            <a:ext cx="6065860" cy="885812"/>
          </a:xfrm>
        </p:spPr>
        <p:txBody>
          <a:bodyPr/>
          <a:lstStyle/>
          <a:p>
            <a:pPr algn="ctr"/>
            <a:r>
              <a:rPr lang="ru-RU" sz="2400" smtClean="0"/>
              <a:t>Наталья Николаевна и Александр Михайлович  Курьяновы </a:t>
            </a:r>
            <a:endParaRPr lang="ru-RU" sz="2400" dirty="0"/>
          </a:p>
        </p:txBody>
      </p:sp>
      <p:pic>
        <p:nvPicPr>
          <p:cNvPr id="177154" name="Picture 2"/>
          <p:cNvPicPr>
            <a:picLocks noGrp="1" noChangeAspect="1" noChangeArrowheads="1"/>
          </p:cNvPicPr>
          <p:nvPr>
            <p:ph type="pic" idx="1"/>
          </p:nvPr>
        </p:nvPicPr>
        <p:blipFill>
          <a:blip r:embed="rId2"/>
          <a:srcRect t="24079" b="24079"/>
          <a:stretch>
            <a:fillRect/>
          </a:stretch>
        </p:blipFill>
        <p:spPr bwMode="auto">
          <a:xfrm>
            <a:off x="1792288" y="612775"/>
            <a:ext cx="6065837" cy="467360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28860" y="428604"/>
            <a:ext cx="5929354" cy="928694"/>
          </a:xfrm>
        </p:spPr>
        <p:txBody>
          <a:bodyPr/>
          <a:lstStyle/>
          <a:p>
            <a:r>
              <a:rPr lang="ru-RU" sz="4000" dirty="0" smtClean="0">
                <a:solidFill>
                  <a:srgbClr val="4D4D4D"/>
                </a:solidFill>
              </a:rPr>
              <a:t> </a:t>
            </a:r>
            <a:r>
              <a:rPr lang="ru-RU" sz="4000" b="1" dirty="0" smtClean="0">
                <a:solidFill>
                  <a:srgbClr val="4D4D4D"/>
                </a:solidFill>
                <a:latin typeface="Times New Roman" pitchFamily="18" charset="0"/>
                <a:cs typeface="Times New Roman" pitchFamily="18" charset="0"/>
              </a:rPr>
              <a:t>В детях- наше будущее</a:t>
            </a:r>
            <a:endParaRPr lang="en-US" sz="4000" b="1" dirty="0">
              <a:solidFill>
                <a:srgbClr val="4D4D4D"/>
              </a:solidFill>
              <a:latin typeface="Times New Roman" pitchFamily="18" charset="0"/>
              <a:cs typeface="Times New Roman" pitchFamily="18" charset="0"/>
            </a:endParaRPr>
          </a:p>
        </p:txBody>
      </p:sp>
      <p:sp>
        <p:nvSpPr>
          <p:cNvPr id="60419" name="Rectangle 3"/>
          <p:cNvSpPr>
            <a:spLocks noGrp="1" noChangeArrowheads="1"/>
          </p:cNvSpPr>
          <p:nvPr>
            <p:ph type="body" idx="1"/>
          </p:nvPr>
        </p:nvSpPr>
        <p:spPr>
          <a:xfrm>
            <a:off x="1981200" y="1285861"/>
            <a:ext cx="6934200" cy="4611702"/>
          </a:xfrm>
        </p:spPr>
        <p:txBody>
          <a:bodyPr/>
          <a:lstStyle/>
          <a:p>
            <a:pPr>
              <a:lnSpc>
                <a:spcPct val="80000"/>
              </a:lnSpc>
              <a:buNone/>
            </a:pPr>
            <a:r>
              <a:rPr lang="ru-RU" sz="1800" dirty="0">
                <a:solidFill>
                  <a:srgbClr val="4D4D4D"/>
                </a:solidFill>
              </a:rPr>
              <a:t> </a:t>
            </a:r>
            <a:r>
              <a:rPr lang="ru-RU" sz="1800" dirty="0" smtClean="0">
                <a:solidFill>
                  <a:srgbClr val="4D4D4D"/>
                </a:solidFill>
              </a:rPr>
              <a:t>      </a:t>
            </a:r>
          </a:p>
          <a:p>
            <a:pPr>
              <a:lnSpc>
                <a:spcPct val="80000"/>
              </a:lnSpc>
              <a:buNone/>
            </a:pPr>
            <a:r>
              <a:rPr lang="ru-RU" sz="2000" dirty="0" smtClean="0">
                <a:solidFill>
                  <a:srgbClr val="4D4D4D"/>
                </a:solidFill>
                <a:latin typeface="Times New Roman" pitchFamily="18" charset="0"/>
                <a:cs typeface="Times New Roman" pitchFamily="18" charset="0"/>
              </a:rPr>
              <a:t>              Дочь Александра Михайловича  пошла по стопам </a:t>
            </a:r>
            <a:r>
              <a:rPr lang="ru-RU" sz="2000" dirty="0" smtClean="0">
                <a:solidFill>
                  <a:srgbClr val="4D4D4D"/>
                </a:solidFill>
                <a:latin typeface="Times New Roman" pitchFamily="18" charset="0"/>
                <a:cs typeface="Times New Roman" pitchFamily="18" charset="0"/>
              </a:rPr>
              <a:t>отца, </a:t>
            </a:r>
            <a:r>
              <a:rPr lang="ru-RU" sz="2000" dirty="0" smtClean="0">
                <a:solidFill>
                  <a:srgbClr val="4D4D4D"/>
                </a:solidFill>
                <a:latin typeface="Times New Roman" pitchFamily="18" charset="0"/>
                <a:cs typeface="Times New Roman" pitchFamily="18" charset="0"/>
              </a:rPr>
              <a:t>стала врачом –</a:t>
            </a:r>
            <a:r>
              <a:rPr lang="ru-RU" sz="2000" dirty="0" err="1" smtClean="0">
                <a:solidFill>
                  <a:srgbClr val="4D4D4D"/>
                </a:solidFill>
                <a:latin typeface="Times New Roman" pitchFamily="18" charset="0"/>
                <a:cs typeface="Times New Roman" pitchFamily="18" charset="0"/>
              </a:rPr>
              <a:t>дерматовенрологом</a:t>
            </a:r>
            <a:r>
              <a:rPr lang="ru-RU" sz="2000" dirty="0" smtClean="0">
                <a:solidFill>
                  <a:srgbClr val="4D4D4D"/>
                </a:solidFill>
                <a:latin typeface="Times New Roman" pitchFamily="18" charset="0"/>
                <a:cs typeface="Times New Roman" pitchFamily="18" charset="0"/>
              </a:rPr>
              <a:t>, затем увлеклась работой  по изучению лепры. В настоящее время она кандидат медицинских наук ,доцент кафедры нормальной физиологии АГМУ. Екатерина Михайловна  мать </a:t>
            </a:r>
            <a:r>
              <a:rPr lang="ru-RU" sz="2000" dirty="0" smtClean="0">
                <a:solidFill>
                  <a:srgbClr val="4D4D4D"/>
                </a:solidFill>
                <a:latin typeface="Times New Roman" pitchFamily="18" charset="0"/>
                <a:cs typeface="Times New Roman" pitchFamily="18" charset="0"/>
              </a:rPr>
              <a:t>троих </a:t>
            </a:r>
            <a:r>
              <a:rPr lang="ru-RU" sz="2000" dirty="0" smtClean="0">
                <a:solidFill>
                  <a:srgbClr val="4D4D4D"/>
                </a:solidFill>
                <a:latin typeface="Times New Roman" pitchFamily="18" charset="0"/>
                <a:cs typeface="Times New Roman" pitchFamily="18" charset="0"/>
              </a:rPr>
              <a:t>сыновей : Артема, Федора и Максима.</a:t>
            </a:r>
          </a:p>
          <a:p>
            <a:pPr>
              <a:lnSpc>
                <a:spcPct val="80000"/>
              </a:lnSpc>
              <a:buNone/>
            </a:pPr>
            <a:r>
              <a:rPr lang="ru-RU" sz="2000" dirty="0">
                <a:solidFill>
                  <a:srgbClr val="4D4D4D"/>
                </a:solidFill>
                <a:latin typeface="Times New Roman" pitchFamily="18" charset="0"/>
                <a:cs typeface="Times New Roman" pitchFamily="18" charset="0"/>
              </a:rPr>
              <a:t> </a:t>
            </a:r>
            <a:r>
              <a:rPr lang="ru-RU" sz="2000" dirty="0" smtClean="0">
                <a:solidFill>
                  <a:srgbClr val="4D4D4D"/>
                </a:solidFill>
                <a:latin typeface="Times New Roman" pitchFamily="18" charset="0"/>
                <a:cs typeface="Times New Roman" pitchFamily="18" charset="0"/>
              </a:rPr>
              <a:t>          Старший сын, внук Александра Михайловича , Артем  закончил  Астраханский государственный медицинский университет   и стал врачом травматологом -ортопедом. В его молодой семье звенит детский смех наследника  династий Курьяновых-Федоровых , маленький  Михаил , интересно какую он выберет профессию?</a:t>
            </a:r>
          </a:p>
          <a:p>
            <a:pPr>
              <a:lnSpc>
                <a:spcPct val="80000"/>
              </a:lnSpc>
              <a:buNone/>
            </a:pPr>
            <a:r>
              <a:rPr lang="ru-RU" sz="2000" dirty="0">
                <a:solidFill>
                  <a:srgbClr val="4D4D4D"/>
                </a:solidFill>
                <a:latin typeface="Times New Roman" pitchFamily="18" charset="0"/>
                <a:cs typeface="Times New Roman" pitchFamily="18" charset="0"/>
              </a:rPr>
              <a:t> </a:t>
            </a:r>
            <a:r>
              <a:rPr lang="ru-RU" sz="2000" dirty="0" smtClean="0">
                <a:solidFill>
                  <a:srgbClr val="4D4D4D"/>
                </a:solidFill>
                <a:latin typeface="Times New Roman" pitchFamily="18" charset="0"/>
                <a:cs typeface="Times New Roman" pitchFamily="18" charset="0"/>
              </a:rPr>
              <a:t>          Двое других внуков  Федор и Максим еще школьники. Им есть на кого </a:t>
            </a:r>
            <a:r>
              <a:rPr lang="ru-RU" sz="2000" dirty="0" smtClean="0">
                <a:solidFill>
                  <a:srgbClr val="4D4D4D"/>
                </a:solidFill>
                <a:latin typeface="Times New Roman" pitchFamily="18" charset="0"/>
                <a:cs typeface="Times New Roman" pitchFamily="18" charset="0"/>
              </a:rPr>
              <a:t>равняться </a:t>
            </a:r>
            <a:r>
              <a:rPr lang="ru-RU" sz="2000" dirty="0" smtClean="0">
                <a:solidFill>
                  <a:srgbClr val="4D4D4D"/>
                </a:solidFill>
                <a:latin typeface="Times New Roman" pitchFamily="18" charset="0"/>
                <a:cs typeface="Times New Roman" pitchFamily="18" charset="0"/>
              </a:rPr>
              <a:t>и кем гордиться. </a:t>
            </a:r>
            <a:endParaRPr lang="en-US" sz="2000" dirty="0">
              <a:solidFill>
                <a:srgbClr val="4D4D4D"/>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3622EA"/>
      </a:lt2>
      <a:accent1>
        <a:srgbClr val="157AF0"/>
      </a:accent1>
      <a:accent2>
        <a:srgbClr val="069FFD"/>
      </a:accent2>
      <a:accent3>
        <a:srgbClr val="FFFFFF"/>
      </a:accent3>
      <a:accent4>
        <a:srgbClr val="DADADA"/>
      </a:accent4>
      <a:accent5>
        <a:srgbClr val="AABEF6"/>
      </a:accent5>
      <a:accent6>
        <a:srgbClr val="0590E5"/>
      </a:accent6>
      <a:hlink>
        <a:srgbClr val="4CD7FE"/>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332</TotalTime>
  <Words>631</Words>
  <Application>Microsoft Office PowerPoint</Application>
  <PresentationFormat>Экран (4:3)</PresentationFormat>
  <Paragraphs>45</Paragraphs>
  <Slides>11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powerpoint-template</vt:lpstr>
      <vt:lpstr>Учиться быть врачом- это значит учиться быть человеком . Медицина  для истинного врача больше чем профессия - она образ жизни.</vt:lpstr>
      <vt:lpstr>Slide master</vt:lpstr>
      <vt:lpstr>           Курьянов Александр Михайлович</vt:lpstr>
      <vt:lpstr>Валентина Павловна Антонова </vt:lpstr>
      <vt:lpstr>           Семья</vt:lpstr>
      <vt:lpstr>           Наталья Николаевна  Курьянова </vt:lpstr>
      <vt:lpstr>Валентина Павловна Антонова </vt:lpstr>
      <vt:lpstr>Валентина Павловна Антонова </vt:lpstr>
      <vt:lpstr> В детях- наше будущее</vt:lpstr>
      <vt:lpstr>Валентина Павловна Антонова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Учиться быть врачом- это значит учиться быть человеком . Медицина  для истинного врач больше чем профессия- она образ жизни</dc:title>
  <dc:creator>Кадры-1</dc:creator>
  <cp:lastModifiedBy>Кадры-1</cp:lastModifiedBy>
  <cp:revision>29</cp:revision>
  <dcterms:created xsi:type="dcterms:W3CDTF">2022-04-18T10:24:47Z</dcterms:created>
  <dcterms:modified xsi:type="dcterms:W3CDTF">2022-06-08T06:24:06Z</dcterms:modified>
</cp:coreProperties>
</file>